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7" r:id="rId4"/>
    <p:sldId id="258" r:id="rId5"/>
    <p:sldId id="288" r:id="rId6"/>
    <p:sldId id="268" r:id="rId7"/>
    <p:sldId id="269" r:id="rId8"/>
    <p:sldId id="28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91" r:id="rId19"/>
    <p:sldId id="292" r:id="rId20"/>
    <p:sldId id="270" r:id="rId21"/>
    <p:sldId id="271" r:id="rId22"/>
    <p:sldId id="293" r:id="rId23"/>
    <p:sldId id="290" r:id="rId24"/>
    <p:sldId id="272" r:id="rId25"/>
    <p:sldId id="273" r:id="rId26"/>
    <p:sldId id="274" r:id="rId27"/>
    <p:sldId id="275" r:id="rId28"/>
    <p:sldId id="276" r:id="rId29"/>
    <p:sldId id="277" r:id="rId30"/>
    <p:sldId id="294" r:id="rId31"/>
    <p:sldId id="278" r:id="rId32"/>
    <p:sldId id="279" r:id="rId33"/>
    <p:sldId id="280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81" r:id="rId42"/>
    <p:sldId id="282" r:id="rId43"/>
    <p:sldId id="283" r:id="rId44"/>
    <p:sldId id="284" r:id="rId45"/>
    <p:sldId id="285" r:id="rId46"/>
    <p:sldId id="295" r:id="rId47"/>
    <p:sldId id="286" r:id="rId4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0" autoAdjust="0"/>
    <p:restoredTop sz="94660"/>
  </p:normalViewPr>
  <p:slideViewPr>
    <p:cSldViewPr>
      <p:cViewPr varScale="1">
        <p:scale>
          <a:sx n="69" d="100"/>
          <a:sy n="69" d="100"/>
        </p:scale>
        <p:origin x="1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Přímá spojnice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Nadpis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25" name="Podnadpis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cs-CZ" smtClean="0"/>
              <a:t>Kliknutím lze upravit styl předlohy.</a:t>
            </a:r>
            <a:endParaRPr kumimoji="0" lang="en-US"/>
          </a:p>
        </p:txBody>
      </p:sp>
      <p:sp>
        <p:nvSpPr>
          <p:cNvPr id="31" name="Zástupný symbol pro datum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18" name="Zástupný symbol pro zápatí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Zástupný symbol pro obrázek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cs-CZ" smtClean="0"/>
              <a:t>Kliknutím na ikonu přidáte obrázek.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Zástupný symbol pro nadpis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1" name="Zástupný symbol pro text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27" name="Zástupný symbol pro datum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27.01.2023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16" name="Zástupný symbol pro číslo snímku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W5ih1IRIRx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Zz9VX0k2Mg" TargetMode="External"/><Relationship Id="rId2" Type="http://schemas.openxmlformats.org/officeDocument/2006/relationships/hyperlink" Target="https://www.youtube.com/watch?v=qjzSuMjsF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JIzCl2RR62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Tgyz9TuRY" TargetMode="External"/><Relationship Id="rId2" Type="http://schemas.openxmlformats.org/officeDocument/2006/relationships/hyperlink" Target="https://www.youtube.com/watch?v=HZB8aqi9Hmc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4. Realistická próza mezi válkami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Mgr. Regina Jonášová </a:t>
            </a:r>
            <a:r>
              <a:rPr lang="cs-CZ" dirty="0" smtClean="0"/>
              <a:t>2023</a:t>
            </a:r>
            <a:endParaRPr lang="cs-CZ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8" y="3645024"/>
            <a:ext cx="4364828" cy="299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7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Sbohem Armádo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Mladý hrdina bojuje na italské frontě jako </a:t>
            </a:r>
            <a:r>
              <a:rPr lang="cs-CZ" b="1" dirty="0" smtClean="0"/>
              <a:t>zdravotník (</a:t>
            </a:r>
            <a:r>
              <a:rPr lang="cs-CZ" b="1" dirty="0" err="1" smtClean="0"/>
              <a:t>Frederic</a:t>
            </a:r>
            <a:r>
              <a:rPr lang="cs-CZ" b="1" dirty="0" smtClean="0"/>
              <a:t> Henry)</a:t>
            </a:r>
          </a:p>
          <a:p>
            <a:endParaRPr lang="cs-CZ" b="1" dirty="0"/>
          </a:p>
          <a:p>
            <a:r>
              <a:rPr lang="cs-CZ" dirty="0" smtClean="0"/>
              <a:t>Miluje </a:t>
            </a:r>
            <a:r>
              <a:rPr lang="cs-CZ" b="1" dirty="0" smtClean="0"/>
              <a:t>anglickou ošetřovatelku Catherine</a:t>
            </a:r>
            <a:r>
              <a:rPr lang="cs-CZ" dirty="0" smtClean="0"/>
              <a:t> – je zraněn, ale šťastně zamilován</a:t>
            </a:r>
          </a:p>
          <a:p>
            <a:endParaRPr lang="cs-CZ" dirty="0"/>
          </a:p>
          <a:p>
            <a:r>
              <a:rPr lang="cs-CZ" dirty="0" smtClean="0"/>
              <a:t>Protože je omylem považován za vojenského zběha, odsoudí ho k smrti</a:t>
            </a:r>
            <a:endParaRPr lang="cs-CZ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91" y="620688"/>
            <a:ext cx="1950750" cy="3109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8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Sbohem Armádo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/>
              <a:t>Uteče s Catherine do neutrálního Švýcarska</a:t>
            </a:r>
          </a:p>
          <a:p>
            <a:endParaRPr lang="cs-CZ" dirty="0"/>
          </a:p>
          <a:p>
            <a:r>
              <a:rPr lang="cs-CZ" dirty="0" smtClean="0"/>
              <a:t>Bohužel </a:t>
            </a:r>
            <a:r>
              <a:rPr lang="cs-CZ" b="1" dirty="0" smtClean="0"/>
              <a:t>Catherine umírá po porodu</a:t>
            </a:r>
            <a:r>
              <a:rPr lang="cs-CZ" dirty="0" smtClean="0"/>
              <a:t> mrtvého syna</a:t>
            </a:r>
          </a:p>
          <a:p>
            <a:endParaRPr lang="cs-CZ" dirty="0"/>
          </a:p>
          <a:p>
            <a:r>
              <a:rPr lang="cs-CZ" b="1" dirty="0" smtClean="0"/>
              <a:t>Henry odchází z armády </a:t>
            </a:r>
            <a:r>
              <a:rPr lang="cs-CZ" dirty="0" smtClean="0"/>
              <a:t>(deziluze jeho ideálů, vidí nesmyslné vraždění)</a:t>
            </a:r>
            <a:endParaRPr lang="cs-CZ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8640"/>
            <a:ext cx="3316213" cy="237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1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Ernest </a:t>
            </a:r>
            <a:r>
              <a:rPr lang="cs-CZ" dirty="0" err="1" smtClean="0"/>
              <a:t>Hemingway</a:t>
            </a:r>
            <a:r>
              <a:rPr lang="cs-CZ" dirty="0" smtClean="0"/>
              <a:t> – </a:t>
            </a:r>
            <a:r>
              <a:rPr lang="cs-CZ" dirty="0" smtClean="0">
                <a:solidFill>
                  <a:srgbClr val="00B050"/>
                </a:solidFill>
              </a:rPr>
              <a:t>Komu zvoní hrana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5131952"/>
          </a:xfrm>
        </p:spPr>
        <p:txBody>
          <a:bodyPr>
            <a:norm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1940</a:t>
            </a:r>
          </a:p>
          <a:p>
            <a:endParaRPr lang="cs-CZ" dirty="0"/>
          </a:p>
          <a:p>
            <a:r>
              <a:rPr lang="cs-CZ" dirty="0" smtClean="0"/>
              <a:t>Odehrává se za </a:t>
            </a:r>
            <a:r>
              <a:rPr lang="cs-CZ" b="1" dirty="0" smtClean="0"/>
              <a:t>španělské občanské války ve 30. letech </a:t>
            </a:r>
            <a:r>
              <a:rPr lang="cs-CZ" dirty="0" smtClean="0"/>
              <a:t>(partyzáni se postavili fašistům)</a:t>
            </a:r>
          </a:p>
          <a:p>
            <a:endParaRPr lang="cs-CZ" dirty="0"/>
          </a:p>
          <a:p>
            <a:r>
              <a:rPr lang="cs-CZ" dirty="0" smtClean="0"/>
              <a:t>Přijíždí mladý dobrodruh – americký profesor španělštiny </a:t>
            </a:r>
            <a:r>
              <a:rPr lang="cs-CZ" b="1" dirty="0" smtClean="0"/>
              <a:t>Robert Jordan – jako </a:t>
            </a:r>
            <a:r>
              <a:rPr lang="cs-CZ" b="1" dirty="0" err="1" smtClean="0"/>
              <a:t>dynamitník</a:t>
            </a:r>
            <a:endParaRPr lang="cs-CZ" b="1" dirty="0" smtClean="0"/>
          </a:p>
          <a:p>
            <a:endParaRPr lang="cs-CZ" dirty="0"/>
          </a:p>
          <a:p>
            <a:r>
              <a:rPr lang="cs-CZ" dirty="0" smtClean="0"/>
              <a:t>Má úkol zlikvidovat strategický most</a:t>
            </a:r>
            <a:endParaRPr lang="cs-CZ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66965"/>
            <a:ext cx="3187055" cy="238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2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Komu zvoní hrana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= 3-denní epizoda z prostředí partyzánské družiny republikánů</a:t>
            </a:r>
          </a:p>
          <a:p>
            <a:endParaRPr lang="cs-CZ" dirty="0" smtClean="0"/>
          </a:p>
          <a:p>
            <a:r>
              <a:rPr lang="cs-CZ" dirty="0" smtClean="0"/>
              <a:t>Jordan se zamiluje do 19leté </a:t>
            </a:r>
            <a:r>
              <a:rPr lang="cs-CZ" b="1" dirty="0" smtClean="0"/>
              <a:t>Marie</a:t>
            </a:r>
            <a:r>
              <a:rPr lang="cs-CZ" dirty="0" smtClean="0"/>
              <a:t>, která se vyrovnává se znásilněním</a:t>
            </a:r>
          </a:p>
          <a:p>
            <a:endParaRPr lang="cs-CZ" dirty="0"/>
          </a:p>
          <a:p>
            <a:r>
              <a:rPr lang="cs-CZ" dirty="0" smtClean="0"/>
              <a:t>Při akci většina partyzánů zahyne, Jordan </a:t>
            </a:r>
            <a:r>
              <a:rPr lang="cs-CZ" dirty="0"/>
              <a:t>spadl z </a:t>
            </a:r>
            <a:r>
              <a:rPr lang="cs-CZ" dirty="0" smtClean="0"/>
              <a:t>koně a zlomil si nohu</a:t>
            </a:r>
            <a:endParaRPr lang="cs-CZ" dirty="0"/>
          </a:p>
          <a:p>
            <a:endParaRPr lang="cs-CZ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60" y="260648"/>
            <a:ext cx="2051720" cy="279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5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00B050"/>
                </a:solidFill>
              </a:rPr>
              <a:t>Komu zvoní hrana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smtClean="0"/>
              <a:t>Jordan se musí rozloučit s ostatními a čeká na smrt</a:t>
            </a:r>
            <a:endParaRPr lang="cs-CZ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01259"/>
            <a:ext cx="2290564" cy="356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58"/>
            <a:ext cx="2520280" cy="362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8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Ernest </a:t>
            </a:r>
            <a:r>
              <a:rPr lang="cs-CZ" dirty="0" err="1" smtClean="0"/>
              <a:t>Hemingway</a:t>
            </a:r>
            <a:r>
              <a:rPr lang="cs-CZ" dirty="0" smtClean="0"/>
              <a:t> – </a:t>
            </a:r>
            <a:r>
              <a:rPr lang="cs-CZ" dirty="0" smtClean="0">
                <a:solidFill>
                  <a:srgbClr val="00B050"/>
                </a:solidFill>
              </a:rPr>
              <a:t>Stařec a moře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/>
              <a:t>Symbolická novela</a:t>
            </a:r>
          </a:p>
          <a:p>
            <a:endParaRPr lang="cs-CZ" dirty="0"/>
          </a:p>
          <a:p>
            <a:r>
              <a:rPr lang="cs-CZ" b="1" dirty="0" smtClean="0"/>
              <a:t>Starý rybář Santiago </a:t>
            </a:r>
            <a:r>
              <a:rPr lang="cs-CZ" dirty="0" smtClean="0"/>
              <a:t>marně čeká 84 dnů na úlovek</a:t>
            </a:r>
          </a:p>
          <a:p>
            <a:endParaRPr lang="cs-CZ" dirty="0"/>
          </a:p>
          <a:p>
            <a:r>
              <a:rPr lang="cs-CZ" dirty="0" smtClean="0"/>
              <a:t>Přátelí se s chlapcem </a:t>
            </a:r>
            <a:r>
              <a:rPr lang="cs-CZ" b="1" dirty="0" err="1" smtClean="0"/>
              <a:t>Manolinem</a:t>
            </a:r>
            <a:endParaRPr lang="cs-CZ" b="1" dirty="0" smtClean="0"/>
          </a:p>
          <a:p>
            <a:endParaRPr lang="cs-CZ" dirty="0"/>
          </a:p>
          <a:p>
            <a:r>
              <a:rPr lang="cs-CZ" dirty="0" smtClean="0"/>
              <a:t>Nakonec </a:t>
            </a:r>
            <a:r>
              <a:rPr lang="cs-CZ" b="1" dirty="0" smtClean="0"/>
              <a:t>uloví obrovskou rybu</a:t>
            </a:r>
            <a:endParaRPr lang="cs-CZ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066994"/>
            <a:ext cx="2463155" cy="370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704" y="-11863"/>
            <a:ext cx="1743075" cy="253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04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Stařec a moře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r>
              <a:rPr lang="cs-CZ" b="1" dirty="0" smtClean="0"/>
              <a:t>Ryba ho vláčí 3 dny </a:t>
            </a:r>
            <a:r>
              <a:rPr lang="cs-CZ" dirty="0" smtClean="0"/>
              <a:t>po moři</a:t>
            </a:r>
          </a:p>
          <a:p>
            <a:endParaRPr lang="cs-CZ" dirty="0"/>
          </a:p>
          <a:p>
            <a:r>
              <a:rPr lang="cs-CZ" dirty="0" smtClean="0"/>
              <a:t>Stařec bojuje, rozmlouvá s mořem, ptáky,          s rybou jako sobě rovným soupeřem</a:t>
            </a:r>
          </a:p>
          <a:p>
            <a:endParaRPr lang="cs-CZ" dirty="0"/>
          </a:p>
          <a:p>
            <a:r>
              <a:rPr lang="cs-CZ" dirty="0" smtClean="0"/>
              <a:t>Nakonec vítězí, ale cestou do přístavu mu </a:t>
            </a:r>
            <a:r>
              <a:rPr lang="cs-CZ" b="1" dirty="0" smtClean="0"/>
              <a:t>rybu sežerou žraloci</a:t>
            </a:r>
            <a:r>
              <a:rPr lang="cs-CZ" dirty="0" smtClean="0"/>
              <a:t>, které už stařec nepřemůže</a:t>
            </a:r>
            <a:endParaRPr lang="cs-CZ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84878"/>
            <a:ext cx="3092946" cy="284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2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Stařec a moře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Zůstane mu jen </a:t>
            </a:r>
            <a:r>
              <a:rPr lang="cs-CZ" b="1" dirty="0" smtClean="0"/>
              <a:t>kostra a víra </a:t>
            </a:r>
            <a:r>
              <a:rPr lang="cs-CZ" dirty="0" smtClean="0"/>
              <a:t>v nový lov</a:t>
            </a:r>
          </a:p>
          <a:p>
            <a:endParaRPr lang="cs-CZ" dirty="0"/>
          </a:p>
          <a:p>
            <a:r>
              <a:rPr lang="cs-CZ" dirty="0" smtClean="0"/>
              <a:t>Oslava lidské aktivity a nezdolnosti</a:t>
            </a:r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>
                <a:hlinkClick r:id="rId2"/>
              </a:rPr>
              <a:t>https://www.youtube.com/watch?v=W5ih1IRIRxI</a:t>
            </a:r>
            <a:endParaRPr lang="cs-CZ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8848"/>
            <a:ext cx="4214242" cy="235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7239000" cy="5907056"/>
          </a:xfrm>
        </p:spPr>
        <p:txBody>
          <a:bodyPr/>
          <a:lstStyle/>
          <a:p>
            <a:r>
              <a:rPr lang="pt-BR" dirty="0"/>
              <a:t>Gregorio Fuentes v roce </a:t>
            </a:r>
            <a:r>
              <a:rPr lang="pt-BR" dirty="0" smtClean="0"/>
              <a:t>1998</a:t>
            </a:r>
            <a:r>
              <a:rPr lang="cs-CZ" dirty="0" smtClean="0"/>
              <a:t> – předloha pro povídku Stařec a moře</a:t>
            </a:r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472608" cy="485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7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Merlin</a:t>
            </a:r>
            <a:r>
              <a:rPr lang="cs-CZ" dirty="0"/>
              <a:t> </a:t>
            </a:r>
            <a:r>
              <a:rPr lang="cs-CZ" dirty="0" smtClean="0"/>
              <a:t>(mečoun obecný), </a:t>
            </a:r>
            <a:r>
              <a:rPr lang="cs-CZ" dirty="0"/>
              <a:t>kterého chtěl Santiago ulovit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7552469" cy="278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8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Ernest </a:t>
            </a:r>
            <a:r>
              <a:rPr lang="cs-CZ" dirty="0" err="1" smtClean="0"/>
              <a:t>Hemingway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smtClean="0"/>
              <a:t>str.78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1899 – 1961</a:t>
            </a:r>
          </a:p>
          <a:p>
            <a:endParaRPr lang="cs-CZ" dirty="0"/>
          </a:p>
          <a:p>
            <a:r>
              <a:rPr lang="cs-CZ" dirty="0" smtClean="0"/>
              <a:t>Držitel Nobelovy ceny za literaturu</a:t>
            </a:r>
          </a:p>
          <a:p>
            <a:endParaRPr lang="cs-CZ" dirty="0"/>
          </a:p>
          <a:p>
            <a:r>
              <a:rPr lang="cs-CZ" dirty="0" smtClean="0"/>
              <a:t>Představitel prózy </a:t>
            </a:r>
            <a:r>
              <a:rPr lang="cs-CZ" b="1" dirty="0" smtClean="0"/>
              <a:t>tzv. ztracené generace</a:t>
            </a:r>
            <a:endParaRPr lang="cs-CZ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94" y="188640"/>
            <a:ext cx="27899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7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Erich Maria </a:t>
            </a:r>
            <a:r>
              <a:rPr lang="cs-CZ" dirty="0" err="1" smtClean="0"/>
              <a:t>Remarque</a:t>
            </a:r>
            <a:r>
              <a:rPr lang="cs-CZ" dirty="0" smtClean="0"/>
              <a:t> – </a:t>
            </a:r>
            <a:r>
              <a:rPr lang="cs-CZ" dirty="0" smtClean="0">
                <a:solidFill>
                  <a:srgbClr val="00B050"/>
                </a:solidFill>
              </a:rPr>
              <a:t>Na západní frontě klid str.76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Generační spisovatel mladých lidí, které poznamenala válka</a:t>
            </a:r>
          </a:p>
          <a:p>
            <a:endParaRPr lang="cs-CZ" dirty="0"/>
          </a:p>
          <a:p>
            <a:r>
              <a:rPr lang="cs-CZ" dirty="0" smtClean="0"/>
              <a:t>Hlavní hrdina – </a:t>
            </a:r>
            <a:r>
              <a:rPr lang="cs-CZ" b="1" dirty="0" smtClean="0"/>
              <a:t>Pavel </a:t>
            </a:r>
            <a:r>
              <a:rPr lang="cs-CZ" b="1" dirty="0" err="1" smtClean="0"/>
              <a:t>Bäumer</a:t>
            </a:r>
            <a:endParaRPr lang="cs-CZ" b="1" dirty="0" smtClean="0"/>
          </a:p>
          <a:p>
            <a:endParaRPr lang="cs-CZ" dirty="0"/>
          </a:p>
          <a:p>
            <a:r>
              <a:rPr lang="cs-CZ" b="1" dirty="0" smtClean="0"/>
              <a:t>Čtyři 19letí spolužáci z gymnázia nastoupí na výzvu třídního profesora do armády</a:t>
            </a:r>
            <a:endParaRPr lang="cs-CZ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5" y="476672"/>
            <a:ext cx="220344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3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Na západní frontě klid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Prožijí drsný výcvik</a:t>
            </a:r>
          </a:p>
          <a:p>
            <a:endParaRPr lang="cs-CZ" dirty="0"/>
          </a:p>
          <a:p>
            <a:r>
              <a:rPr lang="cs-CZ" dirty="0" smtClean="0"/>
              <a:t>Následují válečné hrůzy na frontě, mladí vojáci umírají, stávají se cyniky, jsou odevzdaní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4550702" cy="308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28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Na západní frontě klid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Pavel navštíví o dovolené domov, milovaná matka umírá na rakovinu</a:t>
            </a:r>
          </a:p>
          <a:p>
            <a:endParaRPr lang="cs-CZ" dirty="0"/>
          </a:p>
          <a:p>
            <a:r>
              <a:rPr lang="cs-CZ" dirty="0"/>
              <a:t>Těžko se srovnává se svou první válečnou obětí (mladý Francouz)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18" y="3933056"/>
            <a:ext cx="3561286" cy="274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6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836712"/>
            <a:ext cx="7239000" cy="5619024"/>
          </a:xfrm>
        </p:spPr>
        <p:txBody>
          <a:bodyPr/>
          <a:lstStyle/>
          <a:p>
            <a:r>
              <a:rPr lang="cs-CZ" dirty="0" smtClean="0"/>
              <a:t>Na západní frontě klid – žákovská prezentace:</a:t>
            </a:r>
          </a:p>
          <a:p>
            <a:r>
              <a:rPr lang="cs-CZ" dirty="0" smtClean="0">
                <a:hlinkClick r:id="rId2"/>
              </a:rPr>
              <a:t>https://www.youtube.com/watch?v=qjzSuMjsFEw</a:t>
            </a:r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/>
              <a:t>Plynový </a:t>
            </a:r>
            <a:r>
              <a:rPr lang="cs-CZ" dirty="0"/>
              <a:t>útok (Na západní frontě klid 1979</a:t>
            </a:r>
            <a:r>
              <a:rPr lang="cs-CZ" dirty="0" smtClean="0"/>
              <a:t>):</a:t>
            </a:r>
            <a:endParaRPr lang="cs-CZ" dirty="0"/>
          </a:p>
          <a:p>
            <a:r>
              <a:rPr lang="cs-CZ" dirty="0" smtClean="0">
                <a:hlinkClick r:id="rId3"/>
              </a:rPr>
              <a:t>https://www.youtube.com/watch?v=aZz9VX0k2Mg</a:t>
            </a:r>
            <a:endParaRPr lang="cs-CZ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31791"/>
            <a:ext cx="3392413" cy="22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Na západní frontě klid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smtClean="0"/>
              <a:t>Přichází postupně o kamarády – spolužáky</a:t>
            </a:r>
          </a:p>
          <a:p>
            <a:endParaRPr lang="cs-CZ" dirty="0"/>
          </a:p>
          <a:p>
            <a:r>
              <a:rPr lang="cs-CZ" b="1" dirty="0" smtClean="0"/>
              <a:t>Sám ironicky zemře v den, kdy je hlášen na západní frontě klid (zbloudilá střepina)</a:t>
            </a:r>
            <a:endParaRPr lang="cs-CZ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0" y="4365104"/>
            <a:ext cx="3886186" cy="21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3735088" cy="2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04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Na západní frontě klid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79512" y="1609416"/>
            <a:ext cx="7920880" cy="5131952"/>
          </a:xfrm>
        </p:spPr>
        <p:txBody>
          <a:bodyPr/>
          <a:lstStyle/>
          <a:p>
            <a:r>
              <a:rPr lang="cs-CZ" dirty="0" smtClean="0"/>
              <a:t>Citát:</a:t>
            </a:r>
          </a:p>
          <a:p>
            <a:r>
              <a:rPr lang="cs-CZ" dirty="0" smtClean="0"/>
              <a:t>„Bylo nám osmnáct let a začali jsme milovat svět a život, a museli jsme na něj střílet.</a:t>
            </a:r>
          </a:p>
          <a:p>
            <a:endParaRPr lang="cs-CZ" dirty="0" smtClean="0"/>
          </a:p>
          <a:p>
            <a:r>
              <a:rPr lang="cs-CZ" dirty="0" smtClean="0"/>
              <a:t>První granát, jenž dopadl, zasáhl naše srdce.</a:t>
            </a:r>
          </a:p>
          <a:p>
            <a:endParaRPr lang="cs-CZ" dirty="0" smtClean="0"/>
          </a:p>
          <a:p>
            <a:r>
              <a:rPr lang="cs-CZ" dirty="0" smtClean="0"/>
              <a:t>Jsme odříznuti od činorodosti, od snažení, od pokroku. </a:t>
            </a:r>
          </a:p>
          <a:p>
            <a:endParaRPr lang="cs-CZ" dirty="0" smtClean="0"/>
          </a:p>
          <a:p>
            <a:r>
              <a:rPr lang="cs-CZ" dirty="0" smtClean="0"/>
              <a:t>Už v to nevěříme, věříme na válku.“</a:t>
            </a:r>
            <a:endParaRPr lang="cs-CZ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60648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04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Erich Maria </a:t>
            </a:r>
            <a:r>
              <a:rPr lang="cs-CZ" dirty="0" err="1" smtClean="0"/>
              <a:t>Remarque</a:t>
            </a:r>
            <a:r>
              <a:rPr lang="cs-CZ" dirty="0" smtClean="0"/>
              <a:t> – </a:t>
            </a:r>
            <a:r>
              <a:rPr lang="cs-CZ" dirty="0" smtClean="0">
                <a:solidFill>
                  <a:srgbClr val="00B050"/>
                </a:solidFill>
              </a:rPr>
              <a:t>Cesta zpátky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= volné pokračování</a:t>
            </a:r>
          </a:p>
          <a:p>
            <a:endParaRPr lang="cs-CZ" dirty="0"/>
          </a:p>
          <a:p>
            <a:r>
              <a:rPr lang="cs-CZ" dirty="0" smtClean="0"/>
              <a:t>Osudy navrátilců, konec přátelství, prázdnota</a:t>
            </a:r>
            <a:endParaRPr lang="cs-CZ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32405"/>
            <a:ext cx="2425055" cy="382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7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Romain Rolland – </a:t>
            </a:r>
            <a:r>
              <a:rPr lang="cs-CZ" dirty="0" smtClean="0">
                <a:solidFill>
                  <a:srgbClr val="00B050"/>
                </a:solidFill>
              </a:rPr>
              <a:t>Petr a Lucie</a:t>
            </a:r>
            <a:br>
              <a:rPr lang="cs-CZ" dirty="0" smtClean="0">
                <a:solidFill>
                  <a:srgbClr val="00B050"/>
                </a:solidFill>
              </a:rPr>
            </a:br>
            <a:r>
              <a:rPr lang="cs-CZ" dirty="0" smtClean="0">
                <a:solidFill>
                  <a:srgbClr val="00B050"/>
                </a:solidFill>
              </a:rPr>
              <a:t>str. 80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smtClean="0"/>
              <a:t>Francie</a:t>
            </a:r>
          </a:p>
          <a:p>
            <a:r>
              <a:rPr lang="cs-CZ" dirty="0" smtClean="0"/>
              <a:t>1866 – 1944</a:t>
            </a:r>
          </a:p>
          <a:p>
            <a:endParaRPr lang="cs-CZ" dirty="0"/>
          </a:p>
          <a:p>
            <a:r>
              <a:rPr lang="cs-CZ" dirty="0" smtClean="0"/>
              <a:t>Nobelova cena za literaturu</a:t>
            </a:r>
          </a:p>
          <a:p>
            <a:endParaRPr lang="cs-CZ" dirty="0"/>
          </a:p>
          <a:p>
            <a:r>
              <a:rPr lang="cs-CZ" b="1" dirty="0" smtClean="0"/>
              <a:t>Protiválečná novela</a:t>
            </a:r>
            <a:endParaRPr lang="cs-CZ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60915"/>
            <a:ext cx="2608312" cy="385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4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Petr a Lucie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/>
              <a:t>Lucie </a:t>
            </a:r>
            <a:r>
              <a:rPr lang="cs-CZ" dirty="0" smtClean="0"/>
              <a:t>= dělnická dívka, maluje napodobeniny</a:t>
            </a:r>
          </a:p>
          <a:p>
            <a:endParaRPr lang="cs-CZ" dirty="0"/>
          </a:p>
          <a:p>
            <a:r>
              <a:rPr lang="cs-CZ" dirty="0" smtClean="0"/>
              <a:t>Seznámí se při náletu v pařížském metru s </a:t>
            </a:r>
            <a:r>
              <a:rPr lang="cs-CZ" b="1" dirty="0" smtClean="0"/>
              <a:t>Petrem</a:t>
            </a:r>
            <a:r>
              <a:rPr lang="cs-CZ" dirty="0" smtClean="0"/>
              <a:t> = bezstarostný student z lepší rodiny</a:t>
            </a:r>
          </a:p>
          <a:p>
            <a:endParaRPr lang="cs-CZ" dirty="0"/>
          </a:p>
          <a:p>
            <a:r>
              <a:rPr lang="cs-CZ" dirty="0" smtClean="0"/>
              <a:t>Prožívají romantickou naivní lásku</a:t>
            </a:r>
          </a:p>
          <a:p>
            <a:endParaRPr lang="cs-CZ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35" y="3419238"/>
            <a:ext cx="2218556" cy="343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Petr a Lucie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b="1" dirty="0" smtClean="0"/>
              <a:t>Umírají tragicky pod sloupem chrámu </a:t>
            </a:r>
            <a:r>
              <a:rPr lang="cs-CZ" dirty="0"/>
              <a:t>při </a:t>
            </a:r>
            <a:r>
              <a:rPr lang="cs-CZ" dirty="0" smtClean="0"/>
              <a:t>náletu</a:t>
            </a:r>
          </a:p>
          <a:p>
            <a:endParaRPr lang="cs-CZ" dirty="0"/>
          </a:p>
          <a:p>
            <a:r>
              <a:rPr lang="cs-CZ" dirty="0" smtClean="0"/>
              <a:t>Obžaloba nesmyslnosti války, která devastuje lásku a ideály</a:t>
            </a:r>
            <a:endParaRPr lang="cs-CZ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293096"/>
            <a:ext cx="4143357" cy="23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2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Ernest </a:t>
            </a:r>
            <a:r>
              <a:rPr lang="cs-CZ" dirty="0" err="1" smtClean="0"/>
              <a:t>Hemingway</a:t>
            </a:r>
            <a:r>
              <a:rPr lang="cs-CZ" dirty="0" smtClean="0"/>
              <a:t> – </a:t>
            </a:r>
            <a:r>
              <a:rPr lang="cs-CZ" sz="2800" dirty="0" smtClean="0"/>
              <a:t>milovník dobrodružství…</a:t>
            </a:r>
            <a:endParaRPr lang="cs-CZ" sz="28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844824"/>
            <a:ext cx="3853011" cy="48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5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Petr a Lucie po slovensky </a:t>
            </a:r>
            <a:r>
              <a:rPr lang="cs-CZ" dirty="0" smtClean="0">
                <a:sym typeface="Wingdings" pitchFamily="2" charset="2"/>
              </a:rPr>
              <a:t>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>
              <a:hlinkClick r:id="rId2"/>
            </a:endParaRPr>
          </a:p>
          <a:p>
            <a:endParaRPr lang="cs-CZ" dirty="0">
              <a:hlinkClick r:id="rId2"/>
            </a:endParaRPr>
          </a:p>
          <a:p>
            <a:endParaRPr lang="cs-CZ" dirty="0" smtClean="0">
              <a:hlinkClick r:id="rId2"/>
            </a:endParaRPr>
          </a:p>
          <a:p>
            <a:r>
              <a:rPr lang="cs-CZ" dirty="0" smtClean="0">
                <a:hlinkClick r:id="rId2"/>
              </a:rPr>
              <a:t>https://www.youtube.com/watch?v=JIzCl2RR624</a:t>
            </a:r>
            <a:endParaRPr lang="cs-CZ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99" y="3789040"/>
            <a:ext cx="2016001" cy="285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3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 smtClean="0"/>
              <a:t>Henri</a:t>
            </a:r>
            <a:r>
              <a:rPr lang="cs-CZ" dirty="0" smtClean="0"/>
              <a:t> </a:t>
            </a:r>
            <a:r>
              <a:rPr lang="cs-CZ" dirty="0" err="1" smtClean="0"/>
              <a:t>Barbusse</a:t>
            </a:r>
            <a:r>
              <a:rPr lang="cs-CZ" dirty="0" smtClean="0"/>
              <a:t> - </a:t>
            </a:r>
            <a:r>
              <a:rPr lang="cs-CZ" sz="4000" dirty="0">
                <a:solidFill>
                  <a:srgbClr val="00B050"/>
                </a:solidFill>
              </a:rPr>
              <a:t>Oheň</a:t>
            </a:r>
            <a:br>
              <a:rPr lang="cs-CZ" sz="4000" dirty="0">
                <a:solidFill>
                  <a:srgbClr val="00B050"/>
                </a:solidFill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/>
              <a:t>1873 – 1935</a:t>
            </a:r>
          </a:p>
          <a:p>
            <a:endParaRPr lang="cs-CZ" dirty="0"/>
          </a:p>
          <a:p>
            <a:r>
              <a:rPr lang="cs-CZ" dirty="0" smtClean="0"/>
              <a:t>Autor protiválečného románu </a:t>
            </a:r>
            <a:r>
              <a:rPr lang="cs-CZ" sz="2800" b="1" dirty="0" smtClean="0">
                <a:solidFill>
                  <a:srgbClr val="00B050"/>
                </a:solidFill>
              </a:rPr>
              <a:t>Oheň </a:t>
            </a:r>
            <a:r>
              <a:rPr lang="cs-CZ" sz="2800" dirty="0" smtClean="0"/>
              <a:t>pobyl  22 měsíců na frontě, poté byl                  z psychických důvodů vyřazen</a:t>
            </a:r>
            <a:endParaRPr lang="cs-CZ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24732"/>
            <a:ext cx="2503427" cy="32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82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z="4000" dirty="0">
                <a:solidFill>
                  <a:srgbClr val="00B050"/>
                </a:solidFill>
              </a:rPr>
              <a:t>Oheň</a:t>
            </a:r>
            <a:br>
              <a:rPr lang="cs-CZ" sz="4000" dirty="0">
                <a:solidFill>
                  <a:srgbClr val="00B050"/>
                </a:solidFill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Otřesný román, deník vojenské čety z </a:t>
            </a:r>
            <a:r>
              <a:rPr lang="cs-CZ" dirty="0" err="1" smtClean="0"/>
              <a:t>francouzsko</a:t>
            </a:r>
            <a:r>
              <a:rPr lang="cs-CZ" dirty="0" smtClean="0"/>
              <a:t> – německé fronty 1.sv. války</a:t>
            </a:r>
          </a:p>
          <a:p>
            <a:endParaRPr lang="cs-CZ" dirty="0"/>
          </a:p>
          <a:p>
            <a:r>
              <a:rPr lang="cs-CZ" dirty="0" smtClean="0"/>
              <a:t>Netradiční pojetí:</a:t>
            </a:r>
          </a:p>
          <a:p>
            <a:endParaRPr lang="cs-CZ" dirty="0"/>
          </a:p>
          <a:p>
            <a:r>
              <a:rPr lang="cs-CZ" b="1" dirty="0" smtClean="0"/>
              <a:t>Pásmo scén, úvah, příběhů</a:t>
            </a:r>
          </a:p>
          <a:p>
            <a:endParaRPr lang="cs-CZ" b="1" dirty="0"/>
          </a:p>
          <a:p>
            <a:r>
              <a:rPr lang="cs-CZ" b="1" dirty="0" smtClean="0"/>
              <a:t>Chybí ústřední hrdina </a:t>
            </a:r>
            <a:endParaRPr lang="cs-CZ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8" y="3573016"/>
            <a:ext cx="4107382" cy="296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600" dirty="0">
                <a:solidFill>
                  <a:srgbClr val="00B050"/>
                </a:solidFill>
              </a:rPr>
              <a:t>Oheň</a:t>
            </a:r>
            <a:br>
              <a:rPr lang="cs-CZ" sz="3600" dirty="0">
                <a:solidFill>
                  <a:srgbClr val="00B050"/>
                </a:solidFill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r>
              <a:rPr lang="cs-CZ" b="1" dirty="0" smtClean="0"/>
              <a:t>Epizody</a:t>
            </a:r>
            <a:r>
              <a:rPr lang="cs-CZ" dirty="0" smtClean="0"/>
              <a:t> z bojiště i klidných dovolených, nakonec téměř celá četa padla</a:t>
            </a:r>
          </a:p>
          <a:p>
            <a:endParaRPr lang="cs-CZ" dirty="0"/>
          </a:p>
          <a:p>
            <a:r>
              <a:rPr lang="cs-CZ" dirty="0" smtClean="0"/>
              <a:t>Autor vystupuje v roli vypravěče, který píše </a:t>
            </a:r>
            <a:r>
              <a:rPr lang="cs-CZ" b="1" dirty="0" smtClean="0"/>
              <a:t>deník</a:t>
            </a:r>
            <a:r>
              <a:rPr lang="cs-CZ" dirty="0" smtClean="0"/>
              <a:t> + scény + epizody</a:t>
            </a:r>
          </a:p>
          <a:p>
            <a:endParaRPr lang="cs-CZ" dirty="0"/>
          </a:p>
          <a:p>
            <a:r>
              <a:rPr lang="cs-CZ" dirty="0" smtClean="0"/>
              <a:t>Dojemné i děsivé </a:t>
            </a:r>
            <a:r>
              <a:rPr lang="cs-CZ" b="1" dirty="0" smtClean="0"/>
              <a:t>válečné scény </a:t>
            </a:r>
            <a:r>
              <a:rPr lang="cs-CZ" dirty="0" smtClean="0"/>
              <a:t>– viz shledání s nádhernou a nedosažitelnou dívkou </a:t>
            </a:r>
            <a:r>
              <a:rPr lang="cs-CZ" dirty="0" err="1" smtClean="0"/>
              <a:t>Eudoxií</a:t>
            </a:r>
            <a:r>
              <a:rPr lang="cs-CZ" dirty="0" smtClean="0"/>
              <a:t> </a:t>
            </a:r>
            <a:endParaRPr lang="cs-CZ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8640"/>
            <a:ext cx="2794620" cy="254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81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effectLst/>
              </a:rPr>
              <a:t>Thomas Mann (1875 – 1955</a:t>
            </a:r>
            <a:r>
              <a:rPr lang="cs-CZ" b="1" dirty="0" smtClean="0">
                <a:effectLst/>
              </a:rPr>
              <a:t>)</a:t>
            </a:r>
            <a:br>
              <a:rPr lang="cs-CZ" b="1" dirty="0" smtClean="0">
                <a:effectLst/>
              </a:rPr>
            </a:br>
            <a:r>
              <a:rPr lang="cs-CZ" b="1" dirty="0" smtClean="0">
                <a:effectLst/>
              </a:rPr>
              <a:t>Německo str. 84</a:t>
            </a:r>
            <a:endParaRPr lang="cs-CZ" dirty="0">
              <a:effectLst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3456384" cy="484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6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effectLst/>
              </a:rPr>
              <a:t>Thomas </a:t>
            </a:r>
            <a:r>
              <a:rPr lang="cs-CZ" b="1" dirty="0" smtClean="0">
                <a:effectLst/>
              </a:rPr>
              <a:t>Mann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79512" y="1447800"/>
            <a:ext cx="7920880" cy="4800600"/>
          </a:xfrm>
        </p:spPr>
        <p:txBody>
          <a:bodyPr/>
          <a:lstStyle/>
          <a:p>
            <a:r>
              <a:rPr lang="cs-CZ" dirty="0"/>
              <a:t>Původně sympatizoval s německými nacionalisty, ale brzy začal vystupovat </a:t>
            </a:r>
            <a:r>
              <a:rPr lang="cs-CZ" u="sng" dirty="0"/>
              <a:t>proti </a:t>
            </a:r>
            <a:r>
              <a:rPr lang="cs-CZ" u="sng" dirty="0" smtClean="0"/>
              <a:t>nacismu</a:t>
            </a:r>
          </a:p>
          <a:p>
            <a:endParaRPr lang="cs-CZ" dirty="0"/>
          </a:p>
          <a:p>
            <a:r>
              <a:rPr lang="cs-CZ" dirty="0"/>
              <a:t>Proto musel roku 1933 </a:t>
            </a:r>
            <a:r>
              <a:rPr lang="cs-CZ" u="sng" dirty="0"/>
              <a:t>emigrovat</a:t>
            </a:r>
            <a:r>
              <a:rPr lang="cs-CZ" dirty="0"/>
              <a:t> do Švýcarska, potom do USA, po válce se opět usadil ve Švýcarsku </a:t>
            </a:r>
          </a:p>
        </p:txBody>
      </p:sp>
    </p:spTree>
    <p:extLst>
      <p:ext uri="{BB962C8B-B14F-4D97-AF65-F5344CB8AC3E}">
        <p14:creationId xmlns:p14="http://schemas.microsoft.com/office/powerpoint/2010/main" val="8083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effectLst/>
              </a:rPr>
              <a:t>Thomas Mann 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smtClean="0"/>
              <a:t>Roku </a:t>
            </a:r>
            <a:r>
              <a:rPr lang="cs-CZ" dirty="0"/>
              <a:t>1929 získal Nobelovu cenu za </a:t>
            </a:r>
            <a:r>
              <a:rPr lang="cs-CZ" dirty="0" smtClean="0"/>
              <a:t>literaturu</a:t>
            </a:r>
          </a:p>
          <a:p>
            <a:endParaRPr lang="cs-CZ" dirty="0"/>
          </a:p>
          <a:p>
            <a:r>
              <a:rPr lang="cs-CZ" dirty="0"/>
              <a:t>Je autorem </a:t>
            </a:r>
            <a:r>
              <a:rPr lang="cs-CZ" dirty="0" smtClean="0"/>
              <a:t>řady románů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85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>
                <a:effectLst/>
              </a:rPr>
              <a:t>Je autorem románů:</a:t>
            </a:r>
            <a:br>
              <a:rPr lang="cs-CZ" dirty="0">
                <a:effectLst/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err="1">
                <a:solidFill>
                  <a:srgbClr val="00B050"/>
                </a:solidFill>
              </a:rPr>
              <a:t>Buddenbrookovi</a:t>
            </a:r>
            <a:endParaRPr lang="cs-CZ" b="1" dirty="0">
              <a:solidFill>
                <a:srgbClr val="00B050"/>
              </a:solidFill>
            </a:endParaRPr>
          </a:p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Vzestup </a:t>
            </a:r>
            <a:r>
              <a:rPr lang="cs-CZ" dirty="0"/>
              <a:t>a pád jedné měšťanské rodiny – rodinná sága, kde potomci nedokážou navázat na kvality svého otce</a:t>
            </a:r>
          </a:p>
        </p:txBody>
      </p:sp>
    </p:spTree>
    <p:extLst>
      <p:ext uri="{BB962C8B-B14F-4D97-AF65-F5344CB8AC3E}">
        <p14:creationId xmlns:p14="http://schemas.microsoft.com/office/powerpoint/2010/main" val="36813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8018"/>
          </a:xfrm>
        </p:spPr>
        <p:txBody>
          <a:bodyPr>
            <a:normAutofit fontScale="90000"/>
          </a:bodyPr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51520" y="188640"/>
            <a:ext cx="7776864" cy="6552728"/>
          </a:xfrm>
        </p:spPr>
        <p:txBody>
          <a:bodyPr/>
          <a:lstStyle/>
          <a:p>
            <a:r>
              <a:rPr lang="cs-CZ" b="1" dirty="0">
                <a:solidFill>
                  <a:srgbClr val="00B050"/>
                </a:solidFill>
              </a:rPr>
              <a:t>Doktor </a:t>
            </a:r>
            <a:r>
              <a:rPr lang="cs-CZ" b="1" dirty="0" err="1">
                <a:solidFill>
                  <a:srgbClr val="00B050"/>
                </a:solidFill>
              </a:rPr>
              <a:t>Faustus</a:t>
            </a:r>
            <a:endParaRPr lang="cs-CZ" dirty="0">
              <a:solidFill>
                <a:srgbClr val="00B050"/>
              </a:solidFill>
            </a:endParaRPr>
          </a:p>
          <a:p>
            <a:endParaRPr lang="cs-CZ" dirty="0" smtClean="0"/>
          </a:p>
          <a:p>
            <a:pPr algn="just"/>
            <a:r>
              <a:rPr lang="cs-CZ" dirty="0" smtClean="0"/>
              <a:t>Román </a:t>
            </a:r>
            <a:r>
              <a:rPr lang="cs-CZ" dirty="0"/>
              <a:t>líčí osud vymyšleného hudebního skladatele, který se upíše ďáblu, aby mohl novátorsky tvořit, ale podmínkou je, že se nesmí zamilovat.</a:t>
            </a:r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24944"/>
            <a:ext cx="2654796" cy="378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8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8018"/>
          </a:xfrm>
        </p:spPr>
        <p:txBody>
          <a:bodyPr>
            <a:normAutofit fontScale="90000"/>
          </a:bodyPr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0" y="188640"/>
            <a:ext cx="7956376" cy="6552728"/>
          </a:xfrm>
        </p:spPr>
        <p:txBody>
          <a:bodyPr/>
          <a:lstStyle/>
          <a:p>
            <a:r>
              <a:rPr lang="cs-CZ" b="1" dirty="0">
                <a:solidFill>
                  <a:srgbClr val="00B050"/>
                </a:solidFill>
              </a:rPr>
              <a:t>Doktor </a:t>
            </a:r>
            <a:r>
              <a:rPr lang="cs-CZ" b="1" dirty="0" err="1">
                <a:solidFill>
                  <a:srgbClr val="00B050"/>
                </a:solidFill>
              </a:rPr>
              <a:t>Faustus</a:t>
            </a:r>
            <a:endParaRPr lang="cs-CZ" dirty="0">
              <a:solidFill>
                <a:srgbClr val="00B050"/>
              </a:solidFill>
            </a:endParaRPr>
          </a:p>
          <a:p>
            <a:endParaRPr lang="cs-CZ" dirty="0" smtClean="0"/>
          </a:p>
          <a:p>
            <a:r>
              <a:rPr lang="cs-CZ" dirty="0" smtClean="0"/>
              <a:t>Osamělý </a:t>
            </a:r>
            <a:r>
              <a:rPr lang="cs-CZ" dirty="0"/>
              <a:t>hudebník skládá skvělá díla</a:t>
            </a:r>
            <a:r>
              <a:rPr lang="cs-CZ" dirty="0" smtClean="0"/>
              <a:t>, ale </a:t>
            </a:r>
            <a:r>
              <a:rPr lang="cs-CZ" dirty="0"/>
              <a:t>nakonec propadne šílenství</a:t>
            </a:r>
          </a:p>
          <a:p>
            <a:endParaRPr lang="cs-CZ" dirty="0" smtClean="0"/>
          </a:p>
          <a:p>
            <a:r>
              <a:rPr lang="cs-CZ" dirty="0" smtClean="0"/>
              <a:t>Román </a:t>
            </a:r>
            <a:r>
              <a:rPr lang="cs-CZ" dirty="0"/>
              <a:t>se odehrává v posledních dvou letech 2. sv. </a:t>
            </a:r>
            <a:r>
              <a:rPr lang="cs-CZ" dirty="0" smtClean="0"/>
              <a:t>války</a:t>
            </a:r>
            <a:r>
              <a:rPr lang="cs-CZ" dirty="0"/>
              <a:t> </a:t>
            </a:r>
          </a:p>
          <a:p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73016"/>
            <a:ext cx="2016224" cy="309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2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Ernest </a:t>
            </a:r>
            <a:r>
              <a:rPr lang="cs-CZ" dirty="0" err="1"/>
              <a:t>Hemingway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0" y="1609416"/>
            <a:ext cx="8100392" cy="5059944"/>
          </a:xfrm>
        </p:spPr>
        <p:txBody>
          <a:bodyPr>
            <a:normAutofit lnSpcReduction="10000"/>
          </a:bodyPr>
          <a:lstStyle/>
          <a:p>
            <a:r>
              <a:rPr lang="cs-CZ" sz="2800" b="1" dirty="0" smtClean="0">
                <a:solidFill>
                  <a:srgbClr val="7030A0"/>
                </a:solidFill>
              </a:rPr>
              <a:t>Ztracená generace?</a:t>
            </a:r>
          </a:p>
          <a:p>
            <a:endParaRPr lang="cs-CZ" dirty="0"/>
          </a:p>
          <a:p>
            <a:r>
              <a:rPr lang="cs-CZ" dirty="0" smtClean="0"/>
              <a:t>Američtí spisovatelé, kteří šli do 1. světové války jako studenti </a:t>
            </a:r>
          </a:p>
          <a:p>
            <a:endParaRPr lang="cs-CZ" dirty="0" smtClean="0"/>
          </a:p>
          <a:p>
            <a:r>
              <a:rPr lang="cs-CZ" dirty="0" smtClean="0"/>
              <a:t>Dobrovolníci – s ideály o boji za svobodu a demokracii</a:t>
            </a:r>
          </a:p>
          <a:p>
            <a:endParaRPr lang="cs-CZ" dirty="0" smtClean="0"/>
          </a:p>
          <a:p>
            <a:r>
              <a:rPr lang="cs-CZ" dirty="0" smtClean="0"/>
              <a:t>Následuje vystřízlivění, válka je trvale poznamenává</a:t>
            </a:r>
          </a:p>
          <a:p>
            <a:endParaRPr lang="cs-CZ" dirty="0" smtClean="0"/>
          </a:p>
          <a:p>
            <a:r>
              <a:rPr lang="cs-CZ" dirty="0" smtClean="0"/>
              <a:t>Pocit vykořeněnosti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01" y="3528392"/>
            <a:ext cx="2472899" cy="335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59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solidFill>
                  <a:srgbClr val="00B050"/>
                </a:solidFill>
              </a:rPr>
              <a:t>Josef a bratří jeho</a:t>
            </a:r>
          </a:p>
          <a:p>
            <a:r>
              <a:rPr lang="cs-CZ" dirty="0" smtClean="0"/>
              <a:t>4 dílná románová epopej</a:t>
            </a:r>
          </a:p>
          <a:p>
            <a:endParaRPr lang="cs-CZ" dirty="0"/>
          </a:p>
          <a:p>
            <a:r>
              <a:rPr lang="cs-CZ" dirty="0" smtClean="0"/>
              <a:t>Starozákonní alegorie</a:t>
            </a:r>
          </a:p>
          <a:p>
            <a:endParaRPr lang="cs-CZ" dirty="0"/>
          </a:p>
          <a:p>
            <a:pPr algn="just"/>
            <a:r>
              <a:rPr lang="cs-CZ" dirty="0" smtClean="0"/>
              <a:t>Nejmilejší z 12 </a:t>
            </a:r>
            <a:r>
              <a:rPr lang="cs-CZ" smtClean="0"/>
              <a:t>synů Jákoba, Josef, </a:t>
            </a:r>
            <a:r>
              <a:rPr lang="cs-CZ" dirty="0" smtClean="0"/>
              <a:t>je bratry zavržen, ale polepší se, zachrání egyptskou říši před hladomorem a postará se i o nehodné bratry a svého otce, vezme je do Egypta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259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Antoine de Saint – Exupéry str.91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smtClean="0"/>
              <a:t>1900 – 1944</a:t>
            </a:r>
          </a:p>
          <a:p>
            <a:endParaRPr lang="cs-CZ" dirty="0"/>
          </a:p>
          <a:p>
            <a:r>
              <a:rPr lang="cs-CZ" dirty="0" smtClean="0"/>
              <a:t>Zahynul jako letec za 2.světové války</a:t>
            </a:r>
            <a:endParaRPr lang="cs-CZ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49" y="2060848"/>
            <a:ext cx="2627784" cy="378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7" y="3549311"/>
            <a:ext cx="3273005" cy="3229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3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cs-CZ" dirty="0"/>
              <a:t>Antoine de Saint </a:t>
            </a:r>
            <a:r>
              <a:rPr lang="cs-CZ" dirty="0" smtClean="0"/>
              <a:t>– Exupéry – </a:t>
            </a:r>
            <a:r>
              <a:rPr lang="cs-CZ" dirty="0" smtClean="0">
                <a:solidFill>
                  <a:srgbClr val="00B050"/>
                </a:solidFill>
              </a:rPr>
              <a:t>Malý princ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b="1" dirty="0" err="1" smtClean="0">
                <a:solidFill>
                  <a:srgbClr val="00B050"/>
                </a:solidFill>
              </a:rPr>
              <a:t>Filozoficko</a:t>
            </a:r>
            <a:r>
              <a:rPr lang="cs-CZ" b="1" dirty="0" smtClean="0">
                <a:solidFill>
                  <a:srgbClr val="00B050"/>
                </a:solidFill>
              </a:rPr>
              <a:t> – alegorická pohádka pro děti i dospělé</a:t>
            </a:r>
          </a:p>
          <a:p>
            <a:endParaRPr lang="cs-CZ" dirty="0"/>
          </a:p>
          <a:p>
            <a:r>
              <a:rPr lang="cs-CZ" dirty="0" smtClean="0"/>
              <a:t>Letec havaruje na Sahaře – setká </a:t>
            </a:r>
            <a:r>
              <a:rPr lang="cs-CZ" smtClean="0"/>
              <a:t>se s dobrem </a:t>
            </a:r>
            <a:r>
              <a:rPr lang="cs-CZ" dirty="0" smtClean="0"/>
              <a:t>= </a:t>
            </a:r>
            <a:r>
              <a:rPr lang="cs-CZ" b="1" dirty="0" smtClean="0"/>
              <a:t>malý princ</a:t>
            </a:r>
            <a:r>
              <a:rPr lang="cs-CZ" dirty="0" smtClean="0"/>
              <a:t>, který opustil svou planetu, když zapochyboval o lásce své </a:t>
            </a:r>
            <a:r>
              <a:rPr lang="cs-CZ" b="1" dirty="0" smtClean="0"/>
              <a:t>květiny</a:t>
            </a:r>
            <a:endParaRPr lang="cs-CZ" b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91" y="4789529"/>
            <a:ext cx="4283968" cy="206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3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Malý princ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Putuje </a:t>
            </a:r>
            <a:r>
              <a:rPr lang="cs-CZ" dirty="0" smtClean="0"/>
              <a:t>po 5 planetách, kde žijí bytosti špatných vlastností:</a:t>
            </a:r>
          </a:p>
          <a:p>
            <a:endParaRPr lang="cs-CZ" dirty="0"/>
          </a:p>
          <a:p>
            <a:r>
              <a:rPr lang="cs-CZ" b="1" dirty="0" smtClean="0"/>
              <a:t>Vševládný král</a:t>
            </a:r>
          </a:p>
          <a:p>
            <a:endParaRPr lang="cs-CZ" b="1" dirty="0"/>
          </a:p>
          <a:p>
            <a:r>
              <a:rPr lang="cs-CZ" b="1" dirty="0" smtClean="0"/>
              <a:t>Ctižádostivec</a:t>
            </a:r>
          </a:p>
          <a:p>
            <a:endParaRPr lang="cs-CZ" b="1" dirty="0"/>
          </a:p>
          <a:p>
            <a:r>
              <a:rPr lang="cs-CZ" b="1" dirty="0" smtClean="0"/>
              <a:t>Pijan</a:t>
            </a:r>
          </a:p>
          <a:p>
            <a:endParaRPr lang="cs-CZ" b="1" dirty="0"/>
          </a:p>
          <a:p>
            <a:r>
              <a:rPr lang="cs-CZ" b="1" dirty="0" smtClean="0"/>
              <a:t>Sobecký vědec</a:t>
            </a:r>
            <a:endParaRPr lang="cs-CZ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79116"/>
            <a:ext cx="2732137" cy="421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7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7239000" cy="980728"/>
          </a:xfrm>
        </p:spPr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Malý princ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79512" y="908720"/>
            <a:ext cx="7516688" cy="5547016"/>
          </a:xfrm>
        </p:spPr>
        <p:txBody>
          <a:bodyPr/>
          <a:lstStyle/>
          <a:p>
            <a:r>
              <a:rPr lang="cs-CZ" dirty="0" smtClean="0"/>
              <a:t>Roste jejich smutek a zklamání (dětské ideály X zkažený dospělý svět)</a:t>
            </a:r>
          </a:p>
          <a:p>
            <a:endParaRPr lang="cs-CZ" dirty="0"/>
          </a:p>
          <a:p>
            <a:r>
              <a:rPr lang="cs-CZ" dirty="0" smtClean="0"/>
              <a:t>Princ se spřátelil na Zemi s </a:t>
            </a:r>
            <a:r>
              <a:rPr lang="cs-CZ" b="1" dirty="0" smtClean="0"/>
              <a:t>liškou</a:t>
            </a:r>
          </a:p>
          <a:p>
            <a:endParaRPr lang="cs-CZ" dirty="0"/>
          </a:p>
          <a:p>
            <a:r>
              <a:rPr lang="cs-CZ" b="1" dirty="0" smtClean="0"/>
              <a:t>Pomohl najít letci studnu (vodu)</a:t>
            </a:r>
            <a:endParaRPr lang="cs-CZ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68007"/>
            <a:ext cx="7128792" cy="319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00B050"/>
                </a:solidFill>
              </a:rPr>
              <a:t>Malý princ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Nakonec ho uštkl had a jeho nehmotná duše se vrací k opuštěné květině</a:t>
            </a:r>
          </a:p>
          <a:p>
            <a:endParaRPr lang="cs-CZ" dirty="0"/>
          </a:p>
          <a:p>
            <a:r>
              <a:rPr lang="cs-CZ" b="1" dirty="0" smtClean="0"/>
              <a:t>Námětem je krize člověka v moderní civilizaci</a:t>
            </a:r>
          </a:p>
          <a:p>
            <a:endParaRPr lang="cs-CZ" dirty="0"/>
          </a:p>
          <a:p>
            <a:r>
              <a:rPr lang="cs-CZ" dirty="0" smtClean="0"/>
              <a:t>Oslava lásky, přátelství, srdce…</a:t>
            </a:r>
            <a:endParaRPr lang="cs-CZ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379101" cy="253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7239000" cy="1224136"/>
          </a:xfrm>
        </p:spPr>
        <p:txBody>
          <a:bodyPr>
            <a:normAutofit fontScale="90000"/>
          </a:bodyPr>
          <a:lstStyle/>
          <a:p>
            <a:r>
              <a:rPr lang="fr-FR" b="0" dirty="0"/>
              <a:t>Malý princ - Antoine de Saint </a:t>
            </a:r>
            <a:r>
              <a:rPr lang="fr-FR" b="0" dirty="0" smtClean="0"/>
              <a:t>Exupéry</a:t>
            </a:r>
            <a:r>
              <a:rPr lang="cs-CZ" b="0" dirty="0" smtClean="0"/>
              <a:t> - animovaný</a:t>
            </a:r>
            <a:r>
              <a:rPr lang="fr-FR" b="0" dirty="0"/>
              <a:t/>
            </a:r>
            <a:br>
              <a:rPr lang="fr-FR" b="0" dirty="0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>
              <a:hlinkClick r:id="rId2"/>
            </a:endParaRPr>
          </a:p>
          <a:p>
            <a:endParaRPr lang="cs-CZ" dirty="0">
              <a:hlinkClick r:id="rId2"/>
            </a:endParaRPr>
          </a:p>
          <a:p>
            <a:endParaRPr lang="cs-CZ" dirty="0" smtClean="0">
              <a:hlinkClick r:id="rId2"/>
            </a:endParaRPr>
          </a:p>
          <a:p>
            <a:r>
              <a:rPr lang="cs-CZ" smtClean="0">
                <a:hlinkClick r:id="rId3"/>
              </a:rPr>
              <a:t>https://www.youtube.com/watch?v=dATgyz9TuRY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78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/>
              <a:t> </a:t>
            </a:r>
            <a:r>
              <a:rPr lang="cs-CZ" dirty="0" smtClean="0"/>
              <a:t>           Díky </a:t>
            </a:r>
            <a:r>
              <a:rPr lang="cs-CZ" smtClean="0"/>
              <a:t>za pozornost </a:t>
            </a:r>
            <a:r>
              <a:rPr lang="cs-CZ" smtClean="0">
                <a:sym typeface="Wingdings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606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69" y="0"/>
            <a:ext cx="4314010" cy="296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05478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3732418"/>
            <a:ext cx="4572000" cy="304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14" y="3284984"/>
            <a:ext cx="4340086" cy="30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50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Ernest </a:t>
            </a:r>
            <a:r>
              <a:rPr lang="cs-CZ" dirty="0" err="1"/>
              <a:t>Hemingway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Používal novátorskou </a:t>
            </a:r>
            <a:r>
              <a:rPr lang="cs-CZ" sz="2800" b="1" dirty="0" smtClean="0">
                <a:solidFill>
                  <a:srgbClr val="C00000"/>
                </a:solidFill>
              </a:rPr>
              <a:t>„metodu ledovce“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2177845"/>
            <a:ext cx="3429732" cy="468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5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„</a:t>
            </a:r>
            <a:r>
              <a:rPr lang="cs-CZ" dirty="0" smtClean="0"/>
              <a:t>metoda </a:t>
            </a:r>
            <a:r>
              <a:rPr lang="cs-CZ" dirty="0"/>
              <a:t>ledovce“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7504" y="1052736"/>
            <a:ext cx="7992888" cy="5805264"/>
          </a:xfrm>
        </p:spPr>
        <p:txBody>
          <a:bodyPr>
            <a:normAutofit/>
          </a:bodyPr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endParaRPr lang="cs-CZ" dirty="0"/>
          </a:p>
          <a:p>
            <a:r>
              <a:rPr lang="cs-CZ" dirty="0" smtClean="0"/>
              <a:t>Jednoduché popisy jsou výstižné a dramatické, </a:t>
            </a:r>
            <a:r>
              <a:rPr lang="cs-CZ" b="1" dirty="0" smtClean="0"/>
              <a:t>díla jsou úsporná rozsahem</a:t>
            </a:r>
          </a:p>
          <a:p>
            <a:endParaRPr lang="cs-CZ" dirty="0"/>
          </a:p>
          <a:p>
            <a:r>
              <a:rPr lang="cs-CZ" dirty="0" smtClean="0"/>
              <a:t>Autor zobrazuje jen výseč všech událostí,  </a:t>
            </a:r>
            <a:r>
              <a:rPr lang="cs-CZ" dirty="0"/>
              <a:t>eliminuje vše nepodstatné, aby účinnost textu </a:t>
            </a:r>
            <a:r>
              <a:rPr lang="cs-CZ" dirty="0" smtClean="0"/>
              <a:t>byla </a:t>
            </a:r>
            <a:r>
              <a:rPr lang="cs-CZ" dirty="0"/>
              <a:t>co možná největší </a:t>
            </a:r>
            <a:endParaRPr lang="cs-CZ" dirty="0" smtClean="0"/>
          </a:p>
          <a:p>
            <a:endParaRPr lang="cs-CZ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04664"/>
            <a:ext cx="2009321" cy="274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6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776"/>
            <a:ext cx="7239000" cy="5042960"/>
          </a:xfrm>
        </p:spPr>
        <p:txBody>
          <a:bodyPr/>
          <a:lstStyle/>
          <a:p>
            <a:r>
              <a:rPr lang="cs-CZ" dirty="0" smtClean="0"/>
              <a:t>Soustředí </a:t>
            </a:r>
            <a:r>
              <a:rPr lang="cs-CZ" dirty="0"/>
              <a:t>se tak především na </a:t>
            </a:r>
            <a:r>
              <a:rPr lang="cs-CZ" b="1" dirty="0"/>
              <a:t>hlavní myšlenku celého příběhu</a:t>
            </a:r>
          </a:p>
          <a:p>
            <a:endParaRPr lang="cs-CZ" dirty="0"/>
          </a:p>
          <a:p>
            <a:r>
              <a:rPr lang="cs-CZ" dirty="0"/>
              <a:t>Na malé ploše se odehrávají </a:t>
            </a:r>
            <a:r>
              <a:rPr lang="cs-CZ" b="1" dirty="0"/>
              <a:t>vyhrocené životní situace</a:t>
            </a:r>
            <a:r>
              <a:rPr lang="cs-CZ" dirty="0"/>
              <a:t>, které jsou poté rozvíjeny autorskou řečí</a:t>
            </a:r>
          </a:p>
          <a:p>
            <a:endParaRPr lang="cs-C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886" y="3789040"/>
            <a:ext cx="2078202" cy="283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9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Ernest </a:t>
            </a:r>
            <a:r>
              <a:rPr lang="cs-CZ" dirty="0" err="1" smtClean="0"/>
              <a:t>Hemingway</a:t>
            </a:r>
            <a:r>
              <a:rPr lang="cs-CZ" dirty="0" smtClean="0"/>
              <a:t> – </a:t>
            </a:r>
            <a:r>
              <a:rPr lang="cs-CZ" dirty="0" smtClean="0">
                <a:solidFill>
                  <a:srgbClr val="00B050"/>
                </a:solidFill>
              </a:rPr>
              <a:t>Sbohem Armádo</a:t>
            </a:r>
            <a:endParaRPr lang="cs-CZ" dirty="0">
              <a:solidFill>
                <a:srgbClr val="00B05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/>
              <a:t>1929</a:t>
            </a:r>
          </a:p>
          <a:p>
            <a:endParaRPr lang="cs-CZ" dirty="0"/>
          </a:p>
          <a:p>
            <a:r>
              <a:rPr lang="cs-CZ" b="1" dirty="0" smtClean="0"/>
              <a:t>Autobiografické zážitky z vojny</a:t>
            </a:r>
          </a:p>
          <a:p>
            <a:endParaRPr lang="cs-CZ" dirty="0"/>
          </a:p>
          <a:p>
            <a:r>
              <a:rPr lang="cs-CZ" dirty="0" smtClean="0"/>
              <a:t>Hlavní hrdinové se upínají k základním hodnotám: láska, přátelství, odvaha, čest</a:t>
            </a:r>
            <a:endParaRPr lang="cs-CZ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03857"/>
            <a:ext cx="222260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3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hatý">
  <a:themeElements>
    <a:clrScheme name="Exekutivní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Bohatý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ohatý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A70B1BD1DBA5343977DDED399D04114" ma:contentTypeVersion="4" ma:contentTypeDescription="Vytvoří nový dokument" ma:contentTypeScope="" ma:versionID="f90fbe75922ee67d4bda25d443c0d683">
  <xsd:schema xmlns:xsd="http://www.w3.org/2001/XMLSchema" xmlns:xs="http://www.w3.org/2001/XMLSchema" xmlns:p="http://schemas.microsoft.com/office/2006/metadata/properties" xmlns:ns2="2e6e352e-daf4-4a4d-a1a5-d77b4f112608" targetNamespace="http://schemas.microsoft.com/office/2006/metadata/properties" ma:root="true" ma:fieldsID="42947b717d9f99ffa260aa5fba2553d0" ns2:_="">
    <xsd:import namespace="2e6e352e-daf4-4a4d-a1a5-d77b4f1126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e352e-daf4-4a4d-a1a5-d77b4f1126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B2F592-2C9B-4BA5-9DC5-94B67ED8848F}"/>
</file>

<file path=customXml/itemProps2.xml><?xml version="1.0" encoding="utf-8"?>
<ds:datastoreItem xmlns:ds="http://schemas.openxmlformats.org/officeDocument/2006/customXml" ds:itemID="{73A5575C-C782-4944-8889-8B77F4904247}"/>
</file>

<file path=customXml/itemProps3.xml><?xml version="1.0" encoding="utf-8"?>
<ds:datastoreItem xmlns:ds="http://schemas.openxmlformats.org/officeDocument/2006/customXml" ds:itemID="{E24096F7-05BE-4DCE-9E21-F86D0DCB7F9A}"/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590</TotalTime>
  <Words>1100</Words>
  <Application>Microsoft Office PowerPoint</Application>
  <PresentationFormat>Předvádění na obrazovce (4:3)</PresentationFormat>
  <Paragraphs>281</Paragraphs>
  <Slides>47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1" baseType="lpstr">
      <vt:lpstr>Trebuchet MS</vt:lpstr>
      <vt:lpstr>Wingdings</vt:lpstr>
      <vt:lpstr>Wingdings 2</vt:lpstr>
      <vt:lpstr>Bohatý</vt:lpstr>
      <vt:lpstr>4. Realistická próza mezi válkami</vt:lpstr>
      <vt:lpstr>Ernest Hemingway str.78</vt:lpstr>
      <vt:lpstr>Ernest Hemingway – milovník dobrodružství…</vt:lpstr>
      <vt:lpstr>Ernest Hemingway</vt:lpstr>
      <vt:lpstr>Prezentace aplikace PowerPoint</vt:lpstr>
      <vt:lpstr>Ernest Hemingway</vt:lpstr>
      <vt:lpstr>„metoda ledovce“ </vt:lpstr>
      <vt:lpstr>Prezentace aplikace PowerPoint</vt:lpstr>
      <vt:lpstr>Ernest Hemingway – Sbohem Armádo</vt:lpstr>
      <vt:lpstr>Sbohem Armádo</vt:lpstr>
      <vt:lpstr>Sbohem Armádo</vt:lpstr>
      <vt:lpstr>Ernest Hemingway – Komu zvoní hrana</vt:lpstr>
      <vt:lpstr>Komu zvoní hrana</vt:lpstr>
      <vt:lpstr>Komu zvoní hrana</vt:lpstr>
      <vt:lpstr>Ernest Hemingway – Stařec a moře</vt:lpstr>
      <vt:lpstr>Stařec a moře</vt:lpstr>
      <vt:lpstr>Stařec a moře</vt:lpstr>
      <vt:lpstr>Prezentace aplikace PowerPoint</vt:lpstr>
      <vt:lpstr>Prezentace aplikace PowerPoint</vt:lpstr>
      <vt:lpstr>Erich Maria Remarque – Na západní frontě klid str.76</vt:lpstr>
      <vt:lpstr>Na západní frontě klid</vt:lpstr>
      <vt:lpstr>Na západní frontě klid</vt:lpstr>
      <vt:lpstr>Prezentace aplikace PowerPoint</vt:lpstr>
      <vt:lpstr>Na západní frontě klid</vt:lpstr>
      <vt:lpstr>Na západní frontě klid</vt:lpstr>
      <vt:lpstr>Erich Maria Remarque – Cesta zpátky</vt:lpstr>
      <vt:lpstr>Romain Rolland – Petr a Lucie str. 80</vt:lpstr>
      <vt:lpstr>Petr a Lucie</vt:lpstr>
      <vt:lpstr>Petr a Lucie</vt:lpstr>
      <vt:lpstr>Petr a Lucie po slovensky </vt:lpstr>
      <vt:lpstr>Henri Barbusse - Oheň </vt:lpstr>
      <vt:lpstr>Oheň </vt:lpstr>
      <vt:lpstr>Oheň </vt:lpstr>
      <vt:lpstr>Thomas Mann (1875 – 1955) Německo str. 84</vt:lpstr>
      <vt:lpstr>Thomas Mann</vt:lpstr>
      <vt:lpstr>Thomas Mann </vt:lpstr>
      <vt:lpstr>Je autorem románů: </vt:lpstr>
      <vt:lpstr>Prezentace aplikace PowerPoint</vt:lpstr>
      <vt:lpstr>Prezentace aplikace PowerPoint</vt:lpstr>
      <vt:lpstr>Prezentace aplikace PowerPoint</vt:lpstr>
      <vt:lpstr>Antoine de Saint – Exupéry str.91</vt:lpstr>
      <vt:lpstr>Antoine de Saint – Exupéry – Malý princ</vt:lpstr>
      <vt:lpstr>Malý princ</vt:lpstr>
      <vt:lpstr>Malý princ</vt:lpstr>
      <vt:lpstr>Malý princ</vt:lpstr>
      <vt:lpstr>Malý princ - Antoine de Saint Exupéry - animovaný 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Realistická literatura mezi válkami</dc:title>
  <dc:creator>Naše pančelka</dc:creator>
  <cp:lastModifiedBy>Administrator</cp:lastModifiedBy>
  <cp:revision>43</cp:revision>
  <dcterms:created xsi:type="dcterms:W3CDTF">2013-09-02T18:30:32Z</dcterms:created>
  <dcterms:modified xsi:type="dcterms:W3CDTF">2023-01-27T12:30:33Z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0x010100CA70B1BD1DBA5343977DDED399D04114</vt:lpwstr>
  </property>
</Properties>
</file>